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8" r:id="rId2"/>
    <p:sldId id="301" r:id="rId3"/>
    <p:sldId id="322" r:id="rId4"/>
    <p:sldId id="320" r:id="rId5"/>
    <p:sldId id="325" r:id="rId6"/>
    <p:sldId id="321" r:id="rId7"/>
    <p:sldId id="316" r:id="rId8"/>
    <p:sldId id="317" r:id="rId9"/>
    <p:sldId id="318" r:id="rId10"/>
    <p:sldId id="319" r:id="rId11"/>
    <p:sldId id="323" r:id="rId12"/>
    <p:sldId id="324" r:id="rId13"/>
  </p:sldIdLst>
  <p:sldSz cx="9144000" cy="6858000" type="screen4x3"/>
  <p:notesSz cx="7010400" cy="92964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8CCBD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2" autoAdjust="0"/>
    <p:restoredTop sz="94534" autoAdjust="0"/>
  </p:normalViewPr>
  <p:slideViewPr>
    <p:cSldViewPr>
      <p:cViewPr>
        <p:scale>
          <a:sx n="80" d="100"/>
          <a:sy n="80" d="100"/>
        </p:scale>
        <p:origin x="-1435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6"/>
    </p:cViewPr>
  </p:sorterViewPr>
  <p:notesViewPr>
    <p:cSldViewPr>
      <p:cViewPr>
        <p:scale>
          <a:sx n="100" d="100"/>
          <a:sy n="100" d="100"/>
        </p:scale>
        <p:origin x="-2261" y="82"/>
      </p:cViewPr>
      <p:guideLst>
        <p:guide orient="horz" pos="2928"/>
        <p:guide pos="220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14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tr-T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54" y="0"/>
            <a:ext cx="303714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tr-TR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312"/>
            <a:ext cx="303714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tr-TR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54" y="8830312"/>
            <a:ext cx="303714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4850F623-A4FB-49C3-8F8E-612A8B28B59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09815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14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tr-T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654" y="0"/>
            <a:ext cx="303714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tr-TR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880" y="4415156"/>
            <a:ext cx="5608640" cy="418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312"/>
            <a:ext cx="303714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tr-T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54" y="8830312"/>
            <a:ext cx="303714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8A8AC28C-DB22-4207-844B-483C555E892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63822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1738" y="687388"/>
            <a:ext cx="4649787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interaktif / katılımcı tarzda götürebilirsek, daha yararlı olacaktır. Anlaşılmayan terimi / kavramı sorun, lütfen.</a:t>
            </a:r>
            <a:endParaRPr lang="tr-T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AC28C-DB22-4207-844B-483C555E892E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tr-TR" dirty="0" smtClean="0"/>
              <a:t>6</a:t>
            </a:r>
            <a:endParaRPr lang="tr-T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tr-TR" dirty="0" smtClean="0"/>
              <a:t>7</a:t>
            </a:r>
            <a:endParaRPr lang="tr-T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tr-TR" dirty="0" smtClean="0"/>
              <a:t>8</a:t>
            </a:r>
            <a:endParaRPr lang="tr-T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6888" y="4360168"/>
            <a:ext cx="5608640" cy="4183697"/>
          </a:xfrm>
        </p:spPr>
        <p:txBody>
          <a:bodyPr>
            <a:normAutofit/>
          </a:bodyPr>
          <a:lstStyle/>
          <a:p>
            <a:endParaRPr lang="tr-TR" sz="2000" dirty="0" smtClean="0"/>
          </a:p>
          <a:p>
            <a:r>
              <a:rPr lang="tr-TR" sz="2000" dirty="0" smtClean="0"/>
              <a:t>(a): Kalite,  (b): Güvencesi</a:t>
            </a:r>
          </a:p>
          <a:p>
            <a:r>
              <a:rPr lang="tr-TR" sz="2000" dirty="0" smtClean="0"/>
              <a:t>Rektör </a:t>
            </a:r>
            <a:r>
              <a:rPr lang="tr-TR" sz="2000" dirty="0" smtClean="0"/>
              <a:t>katılmazsa olmuyor / Buyurmakla da olmuyor! Öğrenci merkezli eğitim.. </a:t>
            </a:r>
            <a:r>
              <a:rPr lang="tr-TR" sz="2000" i="1" dirty="0" smtClean="0"/>
              <a:t>top down  </a:t>
            </a:r>
            <a:r>
              <a:rPr lang="tr-TR" sz="2000" dirty="0" smtClean="0"/>
              <a:t>zor/ yaşam tarzı gibi; görüp yaşamak belki etkili olur !!  </a:t>
            </a:r>
          </a:p>
          <a:p>
            <a:endParaRPr lang="tr-TR" sz="1000" dirty="0" smtClean="0"/>
          </a:p>
          <a:p>
            <a:r>
              <a:rPr lang="tr-TR" sz="2000" dirty="0" smtClean="0"/>
              <a:t>Etkinlik </a:t>
            </a:r>
            <a:r>
              <a:rPr lang="tr-TR" sz="2000" dirty="0" smtClean="0"/>
              <a:t>politikası, ilgili etkinliğin niyet ifadelerini (</a:t>
            </a:r>
            <a:r>
              <a:rPr lang="tr-TR" sz="2000" i="1" dirty="0" smtClean="0"/>
              <a:t>statements of intensions</a:t>
            </a:r>
            <a:r>
              <a:rPr lang="tr-TR" sz="2000" dirty="0" smtClean="0"/>
              <a:t>) ve bu yolda kullanılacak temel araçları, hedef ve stratejileri, örgütlenmeyi, sahiplenme durumunu sadece ana hatları ile içerir.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AC28C-DB22-4207-844B-483C555E892E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Şu anda 22 ölçüt, 66 alt ölçüt var...</a:t>
            </a:r>
            <a:endParaRPr lang="tr-T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tr-TR" dirty="0" smtClean="0"/>
              <a:t>2b</a:t>
            </a:r>
            <a:endParaRPr lang="tr-T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52872" y="4415156"/>
            <a:ext cx="5976664" cy="4183697"/>
          </a:xfrm>
        </p:spPr>
        <p:txBody>
          <a:bodyPr>
            <a:normAutofit/>
          </a:bodyPr>
          <a:lstStyle/>
          <a:p>
            <a:r>
              <a:rPr lang="tr-TR" sz="2000" dirty="0" smtClean="0"/>
              <a:t>Örnekler YÖKAK’ın akreditasyon çalışmalarından...</a:t>
            </a:r>
          </a:p>
          <a:p>
            <a:endParaRPr lang="tr-TR" sz="2000" dirty="0" smtClean="0"/>
          </a:p>
          <a:p>
            <a:r>
              <a:rPr lang="tr-TR" sz="2000" dirty="0" smtClean="0"/>
              <a:t>2015-19 değerlendirmeleri “dostça” / EUA tipi idi !! “standart”ı üniversite kendisi seçebilirdi (şırınga örneği). Artık KG </a:t>
            </a:r>
            <a:r>
              <a:rPr lang="tr-TR" sz="2000" dirty="0" smtClean="0">
                <a:sym typeface="Wingdings" pitchFamily="2" charset="2"/>
              </a:rPr>
              <a:t> akreditasyona evriliyor.</a:t>
            </a:r>
            <a:endParaRPr lang="tr-TR" sz="2000" dirty="0" smtClean="0"/>
          </a:p>
          <a:p>
            <a:endParaRPr lang="tr-T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tr-TR" dirty="0" smtClean="0"/>
              <a:t>2c</a:t>
            </a:r>
            <a:endParaRPr lang="tr-T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tr-TR" dirty="0" smtClean="0"/>
              <a:t>2d</a:t>
            </a:r>
            <a:endParaRPr lang="tr-T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Araştırma politikası belirgin, paylaşılmış- bilinen, hedefleri yönlendiren (etkili) dir. Hedefler vardır, hedeflere giden stratejiler belirlenmiştir, paylaşılmış, kurumca içselleştirilmiştir.</a:t>
            </a:r>
            <a:endParaRPr lang="tr-T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tr-TR" dirty="0" smtClean="0"/>
              <a:t>2e</a:t>
            </a:r>
            <a:endParaRPr lang="tr-T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Kurumlar iç kalite güvence sistemlerini kurmadan geçirdikleri bir dış değerlendirmeden fazla yarar sağlamıyor (literatür ve benim EUA deneyimim, Türkiye’deki 38 üniversitenin gelişimi). </a:t>
            </a:r>
          </a:p>
          <a:p>
            <a:endParaRPr lang="tr-TR" sz="1800" dirty="0" smtClean="0"/>
          </a:p>
          <a:p>
            <a:r>
              <a:rPr lang="tr-TR" sz="1800" dirty="0" smtClean="0"/>
              <a:t>Dış değerlendirme eğitimin kalitesi veya çıktıların izlenmesi için değil, </a:t>
            </a:r>
            <a:r>
              <a:rPr lang="tr-TR" sz="1800" b="1" dirty="0" smtClean="0"/>
              <a:t>iç değerlendirme prosedürleri ve bu prosedürlerin uygulamaya etkisi </a:t>
            </a:r>
            <a:r>
              <a:rPr lang="tr-TR" sz="1800" dirty="0" smtClean="0"/>
              <a:t>için yapılır. </a:t>
            </a:r>
          </a:p>
          <a:p>
            <a:r>
              <a:rPr lang="tr-TR" sz="1800" dirty="0" smtClean="0"/>
              <a:t>4-5 yıllık çevrimler giderek sürekli izlemeye (yıllık) dönüyor. </a:t>
            </a:r>
          </a:p>
          <a:p>
            <a:endParaRPr lang="tr-TR" sz="1800" dirty="0" smtClean="0"/>
          </a:p>
          <a:p>
            <a:r>
              <a:rPr lang="tr-TR" sz="1800" dirty="0" smtClean="0"/>
              <a:t>Dış kurumsal akreditasyon yetkisi yasal düzenleme ile veriliyor.</a:t>
            </a:r>
            <a:endParaRPr lang="tr-T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tr-TR" dirty="0" smtClean="0"/>
              <a:t>3</a:t>
            </a:r>
            <a:endParaRPr lang="tr-T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tr-TR" dirty="0" smtClean="0"/>
              <a:t>4</a:t>
            </a:r>
            <a:endParaRPr lang="tr-T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Ulusal ajanslar genelde kurumsal akreditasyon verip, iç ayrıntının kurumca değerlendirilmesini öngörmektedir. </a:t>
            </a:r>
          </a:p>
          <a:p>
            <a:endParaRPr lang="tr-TR" sz="2000" dirty="0" smtClean="0"/>
          </a:p>
          <a:p>
            <a:r>
              <a:rPr lang="tr-TR" sz="2000" dirty="0" smtClean="0"/>
              <a:t>Ama çeşitli yaklaşımlar mevcut. Son yıllarda, Danimarka prog kalite güvencesinden kurumsal akreditasyona geçti – İsveç kurumsal değerlendirmeden program değerlendirmesine geçti. </a:t>
            </a:r>
          </a:p>
          <a:p>
            <a:r>
              <a:rPr lang="tr-TR" sz="2000" dirty="0" smtClean="0"/>
              <a:t>Norveç her ikisini de kullanıyor...</a:t>
            </a:r>
            <a:endParaRPr lang="tr-T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tr-TR" dirty="0" smtClean="0"/>
              <a:t>5</a:t>
            </a:r>
            <a:endParaRPr lang="tr-T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94C93-E4F7-42B3-89D1-55BB3C437CA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1EF13-0034-4297-BDEA-EC70BC358DB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5F7AD-183F-4FD6-866F-6FD506B4A1F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A69EA-C7F0-4247-8CEB-AAFBEBCEC9A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82FBE-5DB8-4ED0-943F-16D69320879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E015C-9DCD-4172-89F4-09DE04F518F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02634-65D8-4CA8-99C0-4B6B2D3F305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60EA2-6557-4062-8EB3-B51FC52001B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B76AF-F410-48AB-B830-F076E22D346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B7D76-EDCA-4DD6-B30A-43208AE15AE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1D17F-AD43-4154-81AD-5153F21DCAD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6E5783-E98D-4E75-AD5C-FBA5B06AEBA8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2" name="Dikdörtgen 1"/>
          <p:cNvSpPr/>
          <p:nvPr userDrawn="1"/>
        </p:nvSpPr>
        <p:spPr>
          <a:xfrm>
            <a:off x="0" y="0"/>
            <a:ext cx="9108504" cy="6813376"/>
          </a:xfrm>
          <a:prstGeom prst="rect">
            <a:avLst/>
          </a:prstGeom>
          <a:noFill/>
          <a:ln w="9842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49000">
                  <a:schemeClr val="accent1">
                    <a:lumMod val="50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80920" cy="5403551"/>
          </a:xfrm>
        </p:spPr>
        <p:txBody>
          <a:bodyPr/>
          <a:lstStyle/>
          <a:p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> KALİTE GÜVENCESİ ve </a:t>
            </a:r>
            <a:br>
              <a:rPr lang="tr-TR" sz="3200" b="1" dirty="0" smtClean="0"/>
            </a:br>
            <a:r>
              <a:rPr lang="tr-TR" sz="3200" b="1" dirty="0" smtClean="0"/>
              <a:t>AKREDİTASYON</a:t>
            </a:r>
            <a:br>
              <a:rPr lang="tr-TR" sz="3200" b="1" dirty="0" smtClean="0"/>
            </a:b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2400" dirty="0" smtClean="0"/>
              <a:t>06 Aralık 2019, Bartın </a:t>
            </a:r>
            <a:br>
              <a:rPr lang="tr-TR" sz="2400" dirty="0" smtClean="0"/>
            </a:br>
            <a:r>
              <a:rPr lang="tr-TR" sz="2400" dirty="0" smtClean="0"/>
              <a:t>Prof. Dr. Öktem Vardar</a:t>
            </a:r>
            <a:br>
              <a:rPr lang="tr-TR" sz="2400" dirty="0" smtClean="0"/>
            </a:br>
            <a:r>
              <a:rPr lang="tr-TR" sz="1600" dirty="0" smtClean="0">
                <a:solidFill>
                  <a:srgbClr val="0000FF"/>
                </a:solidFill>
              </a:rPr>
              <a:t>www.oktemvardar.com    </a:t>
            </a:r>
            <a:r>
              <a:rPr lang="tr-TR" sz="2400" dirty="0" smtClean="0"/>
              <a:t> 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0EA2-6557-4062-8EB3-B51FC52001BC}" type="slidenum">
              <a:rPr lang="tr-TR" sz="2400" smtClean="0"/>
              <a:pPr/>
              <a:t>1</a:t>
            </a:fld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pPr algn="l"/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Standartların </a:t>
            </a:r>
            <a:r>
              <a:rPr lang="tr-TR" sz="2800" dirty="0" smtClean="0"/>
              <a:t>belirlenmesi yetkisi akredite etme yetkisi (imtiyazı) olan kurumdadır. Akredite eden kuruluş toplumda kabul görmüş/ geçerli/ güvenilir ise akreditasyon değerlidir.</a:t>
            </a:r>
            <a:br>
              <a:rPr lang="tr-TR" sz="2800" dirty="0" smtClean="0"/>
            </a:br>
            <a:r>
              <a:rPr lang="tr-TR" sz="900" dirty="0" smtClean="0"/>
              <a:t/>
            </a:r>
            <a:br>
              <a:rPr lang="tr-TR" sz="9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Akredite eden takımda dış değerlendirici de bulunmalıdır. Takım üyelerinin sorumluluğu net olmalıdır.</a:t>
            </a:r>
            <a:br>
              <a:rPr lang="tr-TR" sz="2800" dirty="0" smtClean="0"/>
            </a:br>
            <a:r>
              <a:rPr lang="tr-TR" sz="900" dirty="0" smtClean="0"/>
              <a:t/>
            </a:r>
            <a:br>
              <a:rPr lang="tr-TR" sz="9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İtiraz ve temyiz süreci unutulmamalıdır.</a:t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endParaRPr lang="tr-TR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sz="2400" dirty="0" smtClean="0"/>
              <a:t>6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pPr algn="l"/>
            <a:r>
              <a:rPr lang="tr-TR" sz="2800" b="1" dirty="0" smtClean="0"/>
              <a:t>Program akreditasyonu </a:t>
            </a:r>
            <a:br>
              <a:rPr lang="tr-TR" sz="2800" b="1" dirty="0" smtClean="0"/>
            </a:b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 smtClean="0">
                <a:sym typeface="Wingdings"/>
              </a:rPr>
              <a:t>  </a:t>
            </a:r>
            <a:r>
              <a:rPr lang="tr-TR" sz="2800" dirty="0" smtClean="0">
                <a:solidFill>
                  <a:schemeClr val="tx1"/>
                </a:solidFill>
              </a:rPr>
              <a:t>bölümü/programı öne çıkarır; E&amp;Ö ağırlıklıdır. </a:t>
            </a:r>
            <a:br>
              <a:rPr lang="tr-TR" sz="2800" dirty="0" smtClean="0">
                <a:solidFill>
                  <a:schemeClr val="tx1"/>
                </a:solidFill>
              </a:rPr>
            </a:br>
            <a:r>
              <a:rPr lang="tr-TR" sz="2800" b="1" dirty="0" smtClean="0">
                <a:solidFill>
                  <a:schemeClr val="tx1"/>
                </a:solidFill>
                <a:sym typeface="Wingdings"/>
              </a:rPr>
              <a:t>  </a:t>
            </a:r>
            <a:r>
              <a:rPr lang="tr-TR" sz="2800" dirty="0" smtClean="0">
                <a:solidFill>
                  <a:schemeClr val="tx1"/>
                </a:solidFill>
              </a:rPr>
              <a:t>disiplin/ alanlar arası duvarları korumaya destek verir. </a:t>
            </a:r>
            <a:br>
              <a:rPr lang="tr-TR" sz="2800" dirty="0" smtClean="0">
                <a:solidFill>
                  <a:schemeClr val="tx1"/>
                </a:solidFill>
              </a:rPr>
            </a:br>
            <a:r>
              <a:rPr lang="tr-TR" sz="2800" b="1" dirty="0" smtClean="0">
                <a:solidFill>
                  <a:schemeClr val="tx1"/>
                </a:solidFill>
                <a:sym typeface="Wingdings"/>
              </a:rPr>
              <a:t>  </a:t>
            </a:r>
            <a:r>
              <a:rPr lang="tr-TR" sz="2800" dirty="0" smtClean="0">
                <a:solidFill>
                  <a:schemeClr val="tx1"/>
                </a:solidFill>
              </a:rPr>
              <a:t>standartların “misyon” ve “politika ifadeleri” ile bağlantısı zayıftır.</a:t>
            </a:r>
            <a:br>
              <a:rPr lang="tr-TR" sz="2800" dirty="0" smtClean="0">
                <a:solidFill>
                  <a:schemeClr val="tx1"/>
                </a:solidFill>
              </a:rPr>
            </a:br>
            <a:r>
              <a:rPr lang="tr-TR" sz="2800" b="1" dirty="0" smtClean="0">
                <a:solidFill>
                  <a:schemeClr val="tx1"/>
                </a:solidFill>
                <a:sym typeface="Wingdings"/>
              </a:rPr>
              <a:t>  </a:t>
            </a:r>
            <a:r>
              <a:rPr lang="tr-TR" sz="2800" dirty="0" smtClean="0">
                <a:solidFill>
                  <a:schemeClr val="tx1"/>
                </a:solidFill>
              </a:rPr>
              <a:t>standartlara uyumu hedefler (gelişme değil). </a:t>
            </a:r>
            <a:br>
              <a:rPr lang="tr-TR" sz="2800" dirty="0" smtClean="0">
                <a:solidFill>
                  <a:schemeClr val="tx1"/>
                </a:solidFill>
              </a:rPr>
            </a:b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b="1" dirty="0" smtClean="0">
                <a:solidFill>
                  <a:schemeClr val="tx1"/>
                </a:solidFill>
                <a:sym typeface="Wingdings"/>
              </a:rPr>
              <a:t> </a:t>
            </a:r>
            <a:r>
              <a:rPr lang="tr-TR" sz="2800" dirty="0" smtClean="0">
                <a:solidFill>
                  <a:schemeClr val="tx1"/>
                </a:solidFill>
                <a:sym typeface="Wingdings"/>
              </a:rPr>
              <a:t>zor, çünkü ayrıntılı; kolay,çünkü nokta atışı! </a:t>
            </a:r>
            <a:br>
              <a:rPr lang="tr-TR" sz="2800" dirty="0" smtClean="0">
                <a:solidFill>
                  <a:schemeClr val="tx1"/>
                </a:solidFill>
                <a:sym typeface="Wingdings"/>
              </a:rPr>
            </a:br>
            <a:r>
              <a:rPr lang="tr-TR" sz="2800" dirty="0" smtClean="0">
                <a:solidFill>
                  <a:schemeClr val="tx1"/>
                </a:solidFill>
                <a:sym typeface="Wingdings"/>
              </a:rPr>
              <a:t> </a:t>
            </a:r>
            <a:r>
              <a:rPr lang="tr-TR" sz="2800" b="1" dirty="0" smtClean="0">
                <a:solidFill>
                  <a:schemeClr val="tx1"/>
                </a:solidFill>
                <a:sym typeface="Wingdings"/>
              </a:rPr>
              <a:t> </a:t>
            </a:r>
            <a:r>
              <a:rPr lang="tr-TR" sz="2800" dirty="0" smtClean="0">
                <a:solidFill>
                  <a:schemeClr val="tx1"/>
                </a:solidFill>
              </a:rPr>
              <a:t>doğrudan diploma programı kalitesine yöneliktir. 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endParaRPr lang="tr-TR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sz="2400" dirty="0" smtClean="0"/>
              <a:t>7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pPr algn="l"/>
            <a:r>
              <a:rPr lang="tr-TR" sz="2800" b="1" dirty="0" smtClean="0"/>
              <a:t>Kurumsal akreditasyon </a:t>
            </a:r>
            <a:br>
              <a:rPr lang="tr-TR" sz="2800" b="1" dirty="0" smtClean="0"/>
            </a:br>
            <a:r>
              <a:rPr lang="tr-TR" sz="2800" b="1" dirty="0" smtClean="0">
                <a:sym typeface="Wingdings"/>
              </a:rPr>
              <a:t>  </a:t>
            </a:r>
            <a:r>
              <a:rPr lang="tr-TR" sz="2800" dirty="0" smtClean="0"/>
              <a:t>merkezi yönetimi öne çıkarır; tüm etkinlikleri (KG, </a:t>
            </a:r>
            <a:r>
              <a:rPr lang="tr-TR" sz="2800" dirty="0" smtClean="0">
                <a:solidFill>
                  <a:schemeClr val="tx1"/>
                </a:solidFill>
              </a:rPr>
              <a:t>E&amp;Ö, A,TH, Y) kapsar.  </a:t>
            </a:r>
            <a:r>
              <a:rPr lang="tr-TR" sz="2800" dirty="0" smtClean="0"/>
              <a:t> </a:t>
            </a:r>
            <a:br>
              <a:rPr lang="tr-TR" sz="2800" dirty="0" smtClean="0"/>
            </a:br>
            <a:r>
              <a:rPr lang="tr-TR" sz="2800" b="1" dirty="0" smtClean="0">
                <a:sym typeface="Wingdings"/>
              </a:rPr>
              <a:t>  </a:t>
            </a:r>
            <a:r>
              <a:rPr lang="tr-TR" sz="2800" dirty="0" smtClean="0"/>
              <a:t>disiplinler arası yaklaşımı teşvik eder. </a:t>
            </a:r>
            <a:br>
              <a:rPr lang="tr-TR" sz="2800" dirty="0" smtClean="0"/>
            </a:br>
            <a:r>
              <a:rPr lang="tr-TR" sz="2800" b="1" dirty="0" smtClean="0">
                <a:sym typeface="Wingdings"/>
              </a:rPr>
              <a:t>  </a:t>
            </a:r>
            <a:r>
              <a:rPr lang="tr-TR" sz="2800" dirty="0" smtClean="0"/>
              <a:t>kurum misyon ve politikalarına katkı verir.</a:t>
            </a:r>
            <a:br>
              <a:rPr lang="tr-TR" sz="2800" dirty="0" smtClean="0"/>
            </a:b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b="1" dirty="0" smtClean="0">
                <a:sym typeface="Wingdings"/>
              </a:rPr>
              <a:t> </a:t>
            </a:r>
            <a:r>
              <a:rPr lang="tr-TR" sz="2800" dirty="0" smtClean="0">
                <a:solidFill>
                  <a:schemeClr val="tx1"/>
                </a:solidFill>
              </a:rPr>
              <a:t>standartlara uyumla beraber gelişmeyi hedefler.</a:t>
            </a:r>
            <a:br>
              <a:rPr lang="tr-TR" sz="2800" dirty="0" smtClean="0">
                <a:solidFill>
                  <a:schemeClr val="tx1"/>
                </a:solidFill>
              </a:rPr>
            </a:b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b="1" dirty="0" smtClean="0">
                <a:sym typeface="Wingdings"/>
              </a:rPr>
              <a:t> </a:t>
            </a:r>
            <a:r>
              <a:rPr lang="tr-TR" sz="2800" dirty="0" smtClean="0">
                <a:solidFill>
                  <a:schemeClr val="tx1"/>
                </a:solidFill>
              </a:rPr>
              <a:t>diploma programı kalitesine dolaylı katkı verir ama “kurumsal kalite kültürü” oluşmasına önayak olur.</a:t>
            </a:r>
            <a:endParaRPr lang="tr-TR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sz="2400" dirty="0" smtClean="0"/>
              <a:t>8</a:t>
            </a:r>
            <a:endParaRPr lang="tr-T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/>
          <a:lstStyle/>
          <a:p>
            <a:pPr algn="l"/>
            <a:r>
              <a:rPr lang="tr-TR" sz="2800" b="1" dirty="0" smtClean="0"/>
              <a:t>(İç) Kalite Güvencesi:</a:t>
            </a:r>
            <a:br>
              <a:rPr lang="tr-TR" sz="2800" b="1" dirty="0" smtClean="0"/>
            </a:br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2800" dirty="0" smtClean="0"/>
              <a:t> a, tüm etkinlikler için standartlarını belirle</a:t>
            </a:r>
            <a:br>
              <a:rPr lang="tr-TR" sz="2800" dirty="0" smtClean="0"/>
            </a:br>
            <a:r>
              <a:rPr lang="tr-TR" sz="2800" dirty="0" smtClean="0"/>
              <a:t> b, bu standartlara uygun bir akademik yaşam sürdüğünü göster/ kanıtla (ölç, hedefler/standartlar ile karşılaştır, önlem al)</a:t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>
                <a:solidFill>
                  <a:srgbClr val="0000FF"/>
                </a:solidFill>
              </a:rPr>
              <a:t>etkinlikler</a:t>
            </a:r>
            <a:r>
              <a:rPr lang="tr-TR" sz="2800" dirty="0" smtClean="0"/>
              <a:t>: 	eğitim-öğretim, araştırma, topluma hizmet, yönetişim, uluslararasılaşma, kalite güvencesi.</a:t>
            </a:r>
            <a:br>
              <a:rPr lang="tr-TR" sz="2800" dirty="0" smtClean="0"/>
            </a:br>
            <a:r>
              <a:rPr lang="tr-TR" sz="2800" dirty="0" smtClean="0">
                <a:solidFill>
                  <a:srgbClr val="0000FF"/>
                </a:solidFill>
              </a:rPr>
              <a:t>standartlar</a:t>
            </a:r>
            <a:r>
              <a:rPr lang="tr-TR" sz="2800" dirty="0" smtClean="0"/>
              <a:t>: her ölçütü hangi kalite seviyesinde yapmayı hedeflediğiniz.</a:t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Standartlar “</a:t>
            </a:r>
            <a:r>
              <a:rPr lang="tr-TR" sz="2800" dirty="0" smtClean="0">
                <a:solidFill>
                  <a:srgbClr val="0000FF"/>
                </a:solidFill>
              </a:rPr>
              <a:t>misyon</a:t>
            </a:r>
            <a:r>
              <a:rPr lang="tr-TR" sz="2800" dirty="0" smtClean="0"/>
              <a:t>” ve “</a:t>
            </a:r>
            <a:r>
              <a:rPr lang="tr-TR" sz="2800" dirty="0" smtClean="0">
                <a:solidFill>
                  <a:srgbClr val="0000FF"/>
                </a:solidFill>
              </a:rPr>
              <a:t>politika ifadeleri</a:t>
            </a:r>
            <a:r>
              <a:rPr lang="tr-TR" sz="2800" dirty="0" smtClean="0"/>
              <a:t>” çerçevesinde anlamlı.</a:t>
            </a:r>
            <a:br>
              <a:rPr lang="tr-TR" sz="2800" dirty="0" smtClean="0"/>
            </a:br>
            <a:r>
              <a:rPr lang="tr-TR" sz="2800" dirty="0" smtClean="0"/>
              <a:t> </a:t>
            </a:r>
            <a:endParaRPr lang="tr-TR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0EA2-6557-4062-8EB3-B51FC52001BC}" type="slidenum">
              <a:rPr lang="tr-TR" sz="2400" smtClean="0"/>
              <a:pPr/>
              <a:t>2</a:t>
            </a:fld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962674"/>
          </a:xfrm>
        </p:spPr>
        <p:txBody>
          <a:bodyPr/>
          <a:lstStyle/>
          <a:p>
            <a:pPr algn="l"/>
            <a:r>
              <a:rPr lang="tr-TR" sz="2800" dirty="0" smtClean="0">
                <a:solidFill>
                  <a:srgbClr val="0000FF"/>
                </a:solidFill>
              </a:rPr>
              <a:t>(Örnek) </a:t>
            </a:r>
            <a:r>
              <a:rPr lang="tr-TR" sz="2800" dirty="0" smtClean="0"/>
              <a:t>Eğitim Öğretim etkinliği </a:t>
            </a:r>
            <a:r>
              <a:rPr lang="tr-TR" sz="2800" u="sng" dirty="0" smtClean="0"/>
              <a:t>ölçütleri</a:t>
            </a:r>
            <a:r>
              <a:rPr lang="tr-TR" sz="2800" dirty="0" smtClean="0"/>
              <a:t>: </a:t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 • Programların tasarımı ve onayı </a:t>
            </a:r>
            <a:br>
              <a:rPr lang="tr-TR" sz="2800" dirty="0" smtClean="0"/>
            </a:br>
            <a:r>
              <a:rPr lang="tr-TR" sz="2800" dirty="0" smtClean="0"/>
              <a:t> • Öğrenci kabulü ve gelişimi </a:t>
            </a:r>
            <a:br>
              <a:rPr lang="tr-TR" sz="2800" dirty="0" smtClean="0"/>
            </a:br>
            <a:r>
              <a:rPr lang="tr-TR" sz="2800" dirty="0" smtClean="0"/>
              <a:t> • Öğrenci merkezli öğrenme öğretme ve değerlendirme </a:t>
            </a:r>
            <a:br>
              <a:rPr lang="tr-TR" sz="2800" dirty="0" smtClean="0"/>
            </a:br>
            <a:r>
              <a:rPr lang="tr-TR" sz="2800" dirty="0" smtClean="0"/>
              <a:t> • Öğretim elemanları  </a:t>
            </a:r>
            <a:br>
              <a:rPr lang="tr-TR" sz="2800" dirty="0" smtClean="0"/>
            </a:br>
            <a:r>
              <a:rPr lang="tr-TR" sz="2800" dirty="0" smtClean="0"/>
              <a:t> • Öğrenme kaynakları </a:t>
            </a:r>
            <a:br>
              <a:rPr lang="tr-TR" sz="2800" dirty="0" smtClean="0"/>
            </a:br>
            <a:r>
              <a:rPr lang="tr-TR" sz="2800" dirty="0" smtClean="0"/>
              <a:t> • Programların izlenmesi ve güncellenmesi </a:t>
            </a:r>
            <a:endParaRPr lang="tr-TR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sz="2400" dirty="0" smtClean="0"/>
              <a:t>2b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034682"/>
          </a:xfrm>
        </p:spPr>
        <p:txBody>
          <a:bodyPr/>
          <a:lstStyle/>
          <a:p>
            <a:pPr algn="l"/>
            <a:r>
              <a:rPr lang="tr-TR" sz="2800" dirty="0" smtClean="0">
                <a:solidFill>
                  <a:srgbClr val="0000FF"/>
                </a:solidFill>
              </a:rPr>
              <a:t>(Örnek) </a:t>
            </a:r>
            <a:r>
              <a:rPr lang="tr-TR" sz="2800" dirty="0" smtClean="0"/>
              <a:t>Programların tasarımı ve onayı ölçütünün </a:t>
            </a:r>
            <a:r>
              <a:rPr lang="tr-TR" sz="2800" u="sng" dirty="0" smtClean="0"/>
              <a:t>alt ölçütleri</a:t>
            </a:r>
            <a:r>
              <a:rPr lang="tr-TR" sz="2800" dirty="0" smtClean="0"/>
              <a:t>:</a:t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 </a:t>
            </a:r>
            <a:r>
              <a:rPr lang="tr-TR" sz="2800" dirty="0" smtClean="0">
                <a:sym typeface="Wingdings"/>
              </a:rPr>
              <a:t></a:t>
            </a:r>
            <a:r>
              <a:rPr lang="tr-TR" sz="2800" i="1" dirty="0" smtClean="0"/>
              <a:t>Programların tasarımı ve onayı</a:t>
            </a:r>
            <a:r>
              <a:rPr lang="tr-TR" sz="2800" dirty="0" smtClean="0"/>
              <a:t> </a:t>
            </a:r>
            <a:br>
              <a:rPr lang="tr-TR" sz="2800" dirty="0" smtClean="0"/>
            </a:br>
            <a:r>
              <a:rPr lang="tr-TR" sz="2800" dirty="0" smtClean="0">
                <a:sym typeface="Wingdings"/>
              </a:rPr>
              <a:t>  </a:t>
            </a:r>
            <a:r>
              <a:rPr lang="tr-TR" sz="2800" i="1" dirty="0" smtClean="0"/>
              <a:t>Program amaçları, çıktıları ve programın TYYÇ (veya EQF) uyumu</a:t>
            </a:r>
            <a:r>
              <a:rPr lang="tr-TR" sz="2800" dirty="0" smtClean="0"/>
              <a:t> </a:t>
            </a:r>
            <a:br>
              <a:rPr lang="tr-TR" sz="2800" dirty="0" smtClean="0"/>
            </a:br>
            <a:r>
              <a:rPr lang="tr-TR" sz="2800" dirty="0" smtClean="0">
                <a:sym typeface="Wingdings"/>
              </a:rPr>
              <a:t>  </a:t>
            </a:r>
            <a:r>
              <a:rPr lang="tr-TR" sz="2800" i="1" dirty="0" smtClean="0"/>
              <a:t>Ders kazanımlarının program çıktıları ile eşleştirilmesi</a:t>
            </a:r>
            <a:r>
              <a:rPr lang="tr-TR" sz="2800" dirty="0" smtClean="0"/>
              <a:t> </a:t>
            </a:r>
            <a:br>
              <a:rPr lang="tr-TR" sz="2800" dirty="0" smtClean="0"/>
            </a:br>
            <a:r>
              <a:rPr lang="tr-TR" sz="2800" dirty="0" smtClean="0">
                <a:sym typeface="Wingdings"/>
              </a:rPr>
              <a:t>  </a:t>
            </a:r>
            <a:r>
              <a:rPr lang="tr-TR" sz="2800" i="1" dirty="0" smtClean="0"/>
              <a:t>Programın yapısı ve ders dağılım dengesi</a:t>
            </a:r>
            <a:r>
              <a:rPr lang="tr-TR" sz="2800" dirty="0" smtClean="0"/>
              <a:t> </a:t>
            </a:r>
            <a:r>
              <a:rPr lang="tr-TR" sz="1800" dirty="0" smtClean="0"/>
              <a:t>(Zorunlu-seçmeli ders dağılım dengesi; alan ve meslek bilgisi ile genel kültür dersleri dengesi, kültürel derinlik kazanma, farklı disiplinleri tanıma imkanları) </a:t>
            </a: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800" dirty="0" smtClean="0">
                <a:sym typeface="Wingdings"/>
              </a:rPr>
              <a:t>  </a:t>
            </a:r>
            <a:r>
              <a:rPr lang="tr-TR" sz="2800" i="1" dirty="0" smtClean="0"/>
              <a:t>Öğrenci iş yüküne dayalı tasarım</a:t>
            </a:r>
            <a:r>
              <a:rPr lang="tr-TR" sz="2800" dirty="0" smtClean="0"/>
              <a:t> </a:t>
            </a:r>
            <a:br>
              <a:rPr lang="tr-TR" sz="2800" dirty="0" smtClean="0"/>
            </a:br>
            <a:r>
              <a:rPr lang="tr-TR" sz="2800" dirty="0" smtClean="0">
                <a:sym typeface="Wingdings"/>
              </a:rPr>
              <a:t>  </a:t>
            </a:r>
            <a:r>
              <a:rPr lang="tr-TR" sz="2800" i="1" dirty="0" smtClean="0"/>
              <a:t>Ölçme ve değerlendirme</a:t>
            </a:r>
            <a:r>
              <a:rPr lang="tr-TR" sz="2800" dirty="0" smtClean="0"/>
              <a:t> </a:t>
            </a:r>
            <a:endParaRPr lang="tr-TR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sz="2400" dirty="0" smtClean="0"/>
              <a:t>2c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pPr algn="l"/>
            <a:r>
              <a:rPr lang="tr-TR" sz="2800" dirty="0" smtClean="0">
                <a:solidFill>
                  <a:srgbClr val="0000FF"/>
                </a:solidFill>
              </a:rPr>
              <a:t>(Örnek) </a:t>
            </a:r>
            <a:r>
              <a:rPr lang="tr-TR" sz="2800" b="1" dirty="0" smtClean="0"/>
              <a:t>Dersler </a:t>
            </a:r>
            <a:r>
              <a:rPr lang="tr-TR" sz="2800" dirty="0" smtClean="0"/>
              <a:t>alt ölçütünün ayrıntıları:</a:t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-ders kazanımları belirlenmiş, program çıktıları ile ilişkilendirilmiş ve paylaşılmıştır.</a:t>
            </a:r>
            <a:br>
              <a:rPr lang="tr-TR" sz="2800" dirty="0" smtClean="0"/>
            </a:br>
            <a:r>
              <a:rPr lang="tr-TR" sz="2800" dirty="0" smtClean="0"/>
              <a:t>-ders kazanımları ile ders verme yöntemleri ve öğrenci performansının değerlendirilme yöntemleri uyumludur (</a:t>
            </a:r>
            <a:r>
              <a:rPr lang="tr-TR" sz="2800" i="1" dirty="0" smtClean="0"/>
              <a:t>Bigg’s constructive alignment</a:t>
            </a:r>
            <a:r>
              <a:rPr lang="tr-TR" sz="2800" dirty="0" smtClean="0"/>
              <a:t>);</a:t>
            </a:r>
            <a:br>
              <a:rPr lang="tr-TR" sz="2800" dirty="0" smtClean="0"/>
            </a:br>
            <a:r>
              <a:rPr lang="tr-TR" sz="2800" dirty="0" smtClean="0"/>
              <a:t>-ders profilleri, izlenceler ve öğrenci performansının değerlendirilme yöntemleri açıkca ifade edilmiş ve paylaşılmıştır;</a:t>
            </a:r>
            <a:br>
              <a:rPr lang="tr-TR" sz="2800" dirty="0" smtClean="0"/>
            </a:br>
            <a:r>
              <a:rPr lang="tr-TR" sz="2800" dirty="0" smtClean="0"/>
              <a:t>-bu </a:t>
            </a:r>
            <a:r>
              <a:rPr lang="tr-TR" sz="2800" dirty="0" smtClean="0"/>
              <a:t>kazanımların nasıl izleneceği ve değerlendirileceği planlanmıştır.</a:t>
            </a:r>
            <a:br>
              <a:rPr lang="tr-TR" sz="2800" dirty="0" smtClean="0"/>
            </a:br>
            <a:endParaRPr lang="tr-TR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sz="2400" dirty="0" smtClean="0"/>
              <a:t>2d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pPr algn="l"/>
            <a:r>
              <a:rPr lang="tr-TR" sz="2400" dirty="0" smtClean="0">
                <a:solidFill>
                  <a:srgbClr val="FF0000"/>
                </a:solidFill>
              </a:rPr>
              <a:t>(Araştırma ölçütleri: Stratejisi,  Kaynakları, Yetkinliği,  Performansı.)</a:t>
            </a:r>
            <a:r>
              <a:rPr lang="tr-TR" sz="2800" dirty="0" smtClean="0">
                <a:solidFill>
                  <a:srgbClr val="FF0000"/>
                </a:solidFill>
              </a:rPr>
              <a:t/>
            </a:r>
            <a:br>
              <a:rPr lang="tr-TR" sz="2800" dirty="0" smtClean="0">
                <a:solidFill>
                  <a:srgbClr val="FF0000"/>
                </a:solidFill>
              </a:rPr>
            </a:br>
            <a:r>
              <a:rPr lang="tr-TR" sz="2800" dirty="0" smtClean="0">
                <a:solidFill>
                  <a:srgbClr val="FF0000"/>
                </a:solidFill>
              </a:rPr>
              <a:t/>
            </a:r>
            <a:br>
              <a:rPr lang="tr-TR" sz="2800" dirty="0" smtClean="0">
                <a:solidFill>
                  <a:srgbClr val="FF0000"/>
                </a:solidFill>
              </a:rPr>
            </a:br>
            <a:r>
              <a:rPr lang="tr-TR" sz="2800" dirty="0" smtClean="0">
                <a:solidFill>
                  <a:srgbClr val="0000FF"/>
                </a:solidFill>
              </a:rPr>
              <a:t>(Örnek</a:t>
            </a:r>
            <a:r>
              <a:rPr lang="tr-TR" sz="2800" dirty="0" smtClean="0">
                <a:solidFill>
                  <a:srgbClr val="0000FF"/>
                </a:solidFill>
              </a:rPr>
              <a:t>) </a:t>
            </a:r>
            <a:r>
              <a:rPr lang="tr-TR" sz="2800" i="1" dirty="0" smtClean="0"/>
              <a:t>Araştırma Stratejisi </a:t>
            </a:r>
            <a:r>
              <a:rPr lang="tr-TR" sz="2800" dirty="0" smtClean="0"/>
              <a:t>ölçütünün </a:t>
            </a:r>
            <a:r>
              <a:rPr lang="tr-TR" sz="2800" u="sng" dirty="0" smtClean="0"/>
              <a:t>alt ölçütleri</a:t>
            </a:r>
            <a:r>
              <a:rPr lang="tr-TR" sz="2800" dirty="0" smtClean="0"/>
              <a:t>: </a:t>
            </a:r>
            <a:br>
              <a:rPr lang="tr-TR" sz="2800" dirty="0" smtClean="0"/>
            </a:br>
            <a:r>
              <a:rPr lang="tr-TR" sz="2800" b="1" dirty="0" smtClean="0"/>
              <a:t> 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>
                <a:sym typeface="Wingdings"/>
              </a:rPr>
              <a:t>  </a:t>
            </a:r>
            <a:r>
              <a:rPr lang="tr-TR" sz="2800" i="1" dirty="0" smtClean="0"/>
              <a:t>Kurumun araştırma politikası, hedefleri ve stratejisi</a:t>
            </a:r>
            <a:r>
              <a:rPr lang="tr-TR" sz="2800" dirty="0" smtClean="0"/>
              <a:t> </a:t>
            </a:r>
            <a:br>
              <a:rPr lang="tr-TR" sz="2800" dirty="0" smtClean="0"/>
            </a:br>
            <a:r>
              <a:rPr lang="tr-TR" sz="2800" dirty="0" smtClean="0">
                <a:sym typeface="Wingdings"/>
              </a:rPr>
              <a:t>  </a:t>
            </a:r>
            <a:r>
              <a:rPr lang="tr-TR" sz="2800" i="1" dirty="0" smtClean="0"/>
              <a:t>Araştırma-Geliştirme süreçlerinin yönetimi ve organizasyonel yapısı</a:t>
            </a:r>
            <a:r>
              <a:rPr lang="tr-TR" sz="2800" dirty="0" smtClean="0"/>
              <a:t> </a:t>
            </a:r>
            <a:br>
              <a:rPr lang="tr-TR" sz="2800" dirty="0" smtClean="0"/>
            </a:br>
            <a:r>
              <a:rPr lang="tr-TR" sz="2800" dirty="0" smtClean="0">
                <a:sym typeface="Wingdings"/>
              </a:rPr>
              <a:t>  </a:t>
            </a:r>
            <a:r>
              <a:rPr lang="tr-TR" sz="2800" i="1" dirty="0" smtClean="0"/>
              <a:t>Araştırmaların yerel/ bölgesel/ ulusal kalkınma hedefleriyle ilişkisi</a:t>
            </a:r>
            <a:r>
              <a:rPr lang="tr-TR" sz="2800" dirty="0" smtClean="0"/>
              <a:t> </a:t>
            </a:r>
            <a:endParaRPr lang="tr-TR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sz="2400" dirty="0" smtClean="0"/>
              <a:t>2e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pPr algn="l"/>
            <a:r>
              <a:rPr lang="tr-TR" sz="2800" dirty="0" smtClean="0"/>
              <a:t>Yeterli </a:t>
            </a:r>
            <a:r>
              <a:rPr lang="tr-TR" sz="2800" b="1" dirty="0" smtClean="0"/>
              <a:t>iç kalite güvence sisteminin </a:t>
            </a:r>
            <a:r>
              <a:rPr lang="tr-TR" sz="2800" dirty="0" smtClean="0"/>
              <a:t>var olduğunun onayı </a:t>
            </a:r>
            <a:r>
              <a:rPr lang="tr-TR" sz="2800" b="1" u="sng" dirty="0" smtClean="0"/>
              <a:t>dış</a:t>
            </a:r>
            <a:r>
              <a:rPr lang="tr-TR" sz="2800" b="1" dirty="0" smtClean="0"/>
              <a:t> </a:t>
            </a:r>
            <a:r>
              <a:rPr lang="tr-TR" sz="2800" b="1" u="sng" dirty="0" smtClean="0"/>
              <a:t>kurumsal</a:t>
            </a:r>
            <a:r>
              <a:rPr lang="tr-TR" sz="2800" b="1" dirty="0" smtClean="0"/>
              <a:t> </a:t>
            </a:r>
            <a:r>
              <a:rPr lang="tr-TR" sz="2800" b="1" u="sng" dirty="0" smtClean="0"/>
              <a:t>akreditasyon</a:t>
            </a:r>
            <a:r>
              <a:rPr lang="tr-TR" sz="2800" b="1" dirty="0" smtClean="0"/>
              <a:t> </a:t>
            </a:r>
            <a:r>
              <a:rPr lang="tr-TR" sz="2800" dirty="0" smtClean="0"/>
              <a:t>ile sağlanıyor. </a:t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endParaRPr lang="tr-TR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237312"/>
            <a:ext cx="2133600" cy="476250"/>
          </a:xfrm>
        </p:spPr>
        <p:txBody>
          <a:bodyPr/>
          <a:lstStyle/>
          <a:p>
            <a:r>
              <a:rPr lang="tr-TR" sz="2400" dirty="0" smtClean="0"/>
              <a:t>3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5962674"/>
          </a:xfrm>
        </p:spPr>
        <p:txBody>
          <a:bodyPr/>
          <a:lstStyle/>
          <a:p>
            <a:pPr algn="l"/>
            <a:r>
              <a:rPr lang="tr-TR" sz="2800" b="1" dirty="0" smtClean="0"/>
              <a:t>Kurumsal akreditasyon</a:t>
            </a:r>
            <a:r>
              <a:rPr lang="tr-TR" sz="2800" dirty="0" smtClean="0"/>
              <a:t>, </a:t>
            </a:r>
            <a:br>
              <a:rPr lang="tr-TR" sz="2800" dirty="0" smtClean="0"/>
            </a:br>
            <a:r>
              <a:rPr lang="tr-TR" sz="2800" dirty="0" smtClean="0">
                <a:sym typeface="Wingdings"/>
              </a:rPr>
              <a:t></a:t>
            </a:r>
            <a:r>
              <a:rPr lang="tr-TR" sz="2800" dirty="0" smtClean="0"/>
              <a:t>bir kalite güvencesi farkındalığı,bilinci olduğunu;</a:t>
            </a:r>
            <a:br>
              <a:rPr lang="tr-TR" sz="2800" dirty="0" smtClean="0"/>
            </a:br>
            <a:r>
              <a:rPr lang="tr-TR" sz="2800" dirty="0" smtClean="0">
                <a:sym typeface="Wingdings"/>
              </a:rPr>
              <a:t> </a:t>
            </a:r>
            <a:r>
              <a:rPr lang="tr-TR" sz="2800" dirty="0" smtClean="0"/>
              <a:t>rastgele seçilen örnekler çerçevesinde muhtelif standartların/ölçütlerin planlandığı, uygulandığı, ölçüldüğü, hedeflerle karşılaştırıldığı, eksik ise önlem alındığını;</a:t>
            </a:r>
            <a:br>
              <a:rPr lang="tr-TR" sz="2800" dirty="0" smtClean="0"/>
            </a:br>
            <a:r>
              <a:rPr lang="tr-TR" sz="2800" dirty="0" smtClean="0">
                <a:sym typeface="Wingdings"/>
              </a:rPr>
              <a:t> </a:t>
            </a:r>
            <a:r>
              <a:rPr lang="tr-TR" sz="2800" dirty="0" smtClean="0"/>
              <a:t>bunların tüm etkinliklere ve tüm katmanlara yayıldığını;</a:t>
            </a:r>
            <a:br>
              <a:rPr lang="tr-TR" sz="2800" dirty="0" smtClean="0"/>
            </a:br>
            <a:r>
              <a:rPr lang="tr-TR" sz="2800" dirty="0" smtClean="0">
                <a:sym typeface="Wingdings"/>
              </a:rPr>
              <a:t> </a:t>
            </a:r>
            <a:r>
              <a:rPr lang="tr-TR" sz="2800" dirty="0" smtClean="0"/>
              <a:t>etkin bir yapılanma, örgütlenme, sahiplenme olduğunu;</a:t>
            </a:r>
            <a:br>
              <a:rPr lang="tr-TR" sz="2800" dirty="0" smtClean="0"/>
            </a:br>
            <a:r>
              <a:rPr lang="tr-TR" sz="2800" dirty="0" smtClean="0">
                <a:sym typeface="Wingdings"/>
              </a:rPr>
              <a:t> </a:t>
            </a:r>
            <a:r>
              <a:rPr lang="tr-TR" sz="2800" dirty="0" smtClean="0"/>
              <a:t>kurumun bir kalite kültürü geliştirme potansiyelinin olduğunu ..... </a:t>
            </a:r>
            <a:r>
              <a:rPr lang="tr-TR" sz="2800" b="1" dirty="0" smtClean="0"/>
              <a:t>tescil eder</a:t>
            </a:r>
            <a:endParaRPr lang="tr-TR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sz="2400" dirty="0" smtClean="0"/>
              <a:t>4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pPr algn="l"/>
            <a:r>
              <a:rPr lang="tr-TR" sz="2800" dirty="0" smtClean="0"/>
              <a:t>Dünyadaki yönelim, kurumsal akreditasyonu alan yükseköğretim kurumlarının kendi diploma programlarını akredite etme yetkisine sahip olmalarıdır.</a:t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b="1" dirty="0" smtClean="0"/>
              <a:t>Program akreditasyonu</a:t>
            </a:r>
            <a:r>
              <a:rPr lang="tr-TR" sz="2800" dirty="0" smtClean="0"/>
              <a:t>, bu kalite güvence sistematiğinin özellikle eğitim-öğretim ile ilgili kısımlarının </a:t>
            </a:r>
            <a:r>
              <a:rPr lang="tr-TR" sz="2800" u="sng" dirty="0" smtClean="0"/>
              <a:t>her akredite edilen </a:t>
            </a:r>
            <a:r>
              <a:rPr lang="tr-TR" sz="2800" dirty="0" smtClean="0"/>
              <a:t>diploma programı için geçerli ve etkin olduğunu </a:t>
            </a:r>
            <a:r>
              <a:rPr lang="tr-TR" sz="2800" b="1" dirty="0" smtClean="0"/>
              <a:t>beyan eder</a:t>
            </a:r>
            <a:r>
              <a:rPr lang="tr-TR" sz="2800" dirty="0" smtClean="0"/>
              <a:t>.</a:t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/>
            </a:r>
            <a:br>
              <a:rPr lang="tr-TR" sz="2800" dirty="0" smtClean="0"/>
            </a:br>
            <a:endParaRPr lang="tr-TR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sz="2400" dirty="0" smtClean="0"/>
              <a:t>5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5137</TotalTime>
  <Words>368</Words>
  <Application>Microsoft Office PowerPoint</Application>
  <PresentationFormat>On-screen Show (4:3)</PresentationFormat>
  <Paragraphs>57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     KALİTE GÜVENCESİ ve  AKREDİTASYON    06 Aralık 2019, Bartın  Prof. Dr. Öktem Vardar www.oktemvardar.com      </vt:lpstr>
      <vt:lpstr>(İç) Kalite Güvencesi:   a, tüm etkinlikler için standartlarını belirle  b, bu standartlara uygun bir akademik yaşam sürdüğünü göster/ kanıtla (ölç, hedefler/standartlar ile karşılaştır, önlem al)  etkinlikler:  eğitim-öğretim, araştırma, topluma hizmet, yönetişim, uluslararasılaşma, kalite güvencesi. standartlar: her ölçütü hangi kalite seviyesinde yapmayı hedeflediğiniz.  Standartlar “misyon” ve “politika ifadeleri” çerçevesinde anlamlı.  </vt:lpstr>
      <vt:lpstr>(Örnek) Eğitim Öğretim etkinliği ölçütleri:    • Programların tasarımı ve onayı   • Öğrenci kabulü ve gelişimi   • Öğrenci merkezli öğrenme öğretme ve değerlendirme   • Öğretim elemanları    • Öğrenme kaynakları   • Programların izlenmesi ve güncellenmesi </vt:lpstr>
      <vt:lpstr>(Örnek) Programların tasarımı ve onayı ölçütünün alt ölçütleri:   Programların tasarımı ve onayı    Program amaçları, çıktıları ve programın TYYÇ (veya EQF) uyumu    Ders kazanımlarının program çıktıları ile eşleştirilmesi    Programın yapısı ve ders dağılım dengesi (Zorunlu-seçmeli ders dağılım dengesi; alan ve meslek bilgisi ile genel kültür dersleri dengesi, kültürel derinlik kazanma, farklı disiplinleri tanıma imkanları)    Öğrenci iş yüküne dayalı tasarım    Ölçme ve değerlendirme </vt:lpstr>
      <vt:lpstr>(Örnek) Dersler alt ölçütünün ayrıntıları:  -ders kazanımları belirlenmiş, program çıktıları ile ilişkilendirilmiş ve paylaşılmıştır. -ders kazanımları ile ders verme yöntemleri ve öğrenci performansının değerlendirilme yöntemleri uyumludur (Bigg’s constructive alignment); -ders profilleri, izlenceler ve öğrenci performansının değerlendirilme yöntemleri açıkca ifade edilmiş ve paylaşılmıştır; -bu kazanımların nasıl izleneceği ve değerlendirileceği planlanmıştır. </vt:lpstr>
      <vt:lpstr>(Araştırma ölçütleri: Stratejisi,  Kaynakları, Yetkinliği,  Performansı.)  (Örnek) Araştırma Stratejisi ölçütünün alt ölçütleri:      Kurumun araştırma politikası, hedefleri ve stratejisi    Araştırma-Geliştirme süreçlerinin yönetimi ve organizasyonel yapısı    Araştırmaların yerel/ bölgesel/ ulusal kalkınma hedefleriyle ilişkisi </vt:lpstr>
      <vt:lpstr>Yeterli iç kalite güvence sisteminin var olduğunun onayı dış kurumsal akreditasyon ile sağlanıyor.   </vt:lpstr>
      <vt:lpstr>Kurumsal akreditasyon,  bir kalite güvencesi farkındalığı,bilinci olduğunu;  rastgele seçilen örnekler çerçevesinde muhtelif standartların/ölçütlerin planlandığı, uygulandığı, ölçüldüğü, hedeflerle karşılaştırıldığı, eksik ise önlem alındığını;  bunların tüm etkinliklere ve tüm katmanlara yayıldığını;  etkin bir yapılanma, örgütlenme, sahiplenme olduğunu;  kurumun bir kalite kültürü geliştirme potansiyelinin olduğunu ..... tescil eder</vt:lpstr>
      <vt:lpstr>Dünyadaki yönelim, kurumsal akreditasyonu alan yükseköğretim kurumlarının kendi diploma programlarını akredite etme yetkisine sahip olmalarıdır.   Program akreditasyonu, bu kalite güvence sistematiğinin özellikle eğitim-öğretim ile ilgili kısımlarının her akredite edilen diploma programı için geçerli ve etkin olduğunu beyan eder.   </vt:lpstr>
      <vt:lpstr> Standartların belirlenmesi yetkisi akredite etme yetkisi (imtiyazı) olan kurumdadır. Akredite eden kuruluş toplumda kabul görmüş/ geçerli/ güvenilir ise akreditasyon değerlidir.   Akredite eden takımda dış değerlendirici de bulunmalıdır. Takım üyelerinin sorumluluğu net olmalıdır.   İtiraz ve temyiz süreci unutulmamalıdır.   </vt:lpstr>
      <vt:lpstr>Program akreditasyonu     bölümü/programı öne çıkarır; E&amp;Ö ağırlıklıdır.    disiplin/ alanlar arası duvarları korumaya destek verir.    standartların “misyon” ve “politika ifadeleri” ile bağlantısı zayıftır.   standartlara uyumu hedefler (gelişme değil).    zor, çünkü ayrıntılı; kolay,çünkü nokta atışı!    doğrudan diploma programı kalitesine yöneliktir.   </vt:lpstr>
      <vt:lpstr>Kurumsal akreditasyon    merkezi yönetimi öne çıkarır; tüm etkinlikleri (KG, E&amp;Ö, A,TH, Y) kapsar.      disiplinler arası yaklaşımı teşvik eder.    kurum misyon ve politikalarına katkı verir.   standartlara uyumla beraber gelişmeyi hedefler.   diploma programı kalitesine dolaylı katkı verir ama “kurumsal kalite kültürü” oluşmasına önayak olur.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analysis of the past:              Targets: countries  ....USA??              Associations .... EUA, IMHE, ACA, IAU,     2. How to increase no. of signatories &amp; donations?     3. Planning activities:               Categories valid?               Balance between them..        4. Budget</dc:title>
  <dc:creator>OKTEM</dc:creator>
  <cp:lastModifiedBy>Oktem</cp:lastModifiedBy>
  <cp:revision>437</cp:revision>
  <dcterms:created xsi:type="dcterms:W3CDTF">2011-05-09T12:19:20Z</dcterms:created>
  <dcterms:modified xsi:type="dcterms:W3CDTF">2019-12-05T08:47:45Z</dcterms:modified>
</cp:coreProperties>
</file>